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40"/>
  </p:notesMasterIdLst>
  <p:sldIdLst>
    <p:sldId id="256" r:id="rId2"/>
    <p:sldId id="336" r:id="rId3"/>
    <p:sldId id="342" r:id="rId4"/>
    <p:sldId id="309" r:id="rId5"/>
    <p:sldId id="335" r:id="rId6"/>
    <p:sldId id="284" r:id="rId7"/>
    <p:sldId id="260" r:id="rId8"/>
    <p:sldId id="310" r:id="rId9"/>
    <p:sldId id="311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4" r:id="rId29"/>
    <p:sldId id="333" r:id="rId30"/>
    <p:sldId id="296" r:id="rId31"/>
    <p:sldId id="343" r:id="rId32"/>
    <p:sldId id="297" r:id="rId33"/>
    <p:sldId id="341" r:id="rId34"/>
    <p:sldId id="300" r:id="rId35"/>
    <p:sldId id="304" r:id="rId36"/>
    <p:sldId id="339" r:id="rId37"/>
    <p:sldId id="340" r:id="rId38"/>
    <p:sldId id="270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2715A-BC72-4C2C-B46A-570E9AE7F282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4663A-ADF7-4D7F-AA64-EC8D793DC80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9A91CE5-E87C-4103-9E43-AC6819B64579}" type="datetimeFigureOut">
              <a:rPr lang="pl-PL" smtClean="0"/>
              <a:pPr/>
              <a:t>16.10.2019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1D657B2-9D47-4ADB-A8A5-AA49C65F83E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5" y="877860"/>
            <a:ext cx="8122717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u="sng" dirty="0"/>
              <a:t/>
            </a:r>
            <a:br>
              <a:rPr lang="pl-PL" b="1" u="sng" dirty="0"/>
            </a:br>
            <a:r>
              <a:rPr lang="pl-PL" b="1" u="sng" dirty="0"/>
              <a:t/>
            </a:r>
            <a:br>
              <a:rPr lang="pl-PL" b="1" u="sng" dirty="0"/>
            </a:br>
            <a:r>
              <a:rPr lang="pl-PL" b="1" u="sng" dirty="0"/>
              <a:t/>
            </a:r>
            <a:br>
              <a:rPr lang="pl-PL" b="1" u="sng" dirty="0"/>
            </a:br>
            <a:r>
              <a:rPr lang="pl-PL" b="1" u="sng" dirty="0">
                <a:solidFill>
                  <a:schemeClr val="bg1"/>
                </a:solidFill>
              </a:rPr>
              <a:t>KOMPETENCJE KLUCZOWE</a:t>
            </a:r>
            <a:r>
              <a:rPr lang="pl-PL" b="1" u="sng" dirty="0"/>
              <a:t/>
            </a:r>
            <a:br>
              <a:rPr lang="pl-PL" b="1" u="sng" dirty="0"/>
            </a:b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1026" name="Picture 2" descr="C:\Users\Acer\Desktop\Ja\ewd pomi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9875" y="2268580"/>
            <a:ext cx="3524250" cy="3152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5475" y="1584325"/>
            <a:ext cx="8229600" cy="3700463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l-PL" sz="2800" cap="none" dirty="0" smtClean="0"/>
              <a:t>Kompetencje kluczowe to te, których wszyscy potrzebujemy do osobistego rozwoju i zatrudnienia, a także aktywnego udziału w życiu społecznym</a:t>
            </a:r>
          </a:p>
          <a:p>
            <a:pPr algn="just" eaLnBrk="1" fontAlgn="auto" hangingPunct="1">
              <a:spcAft>
                <a:spcPts val="0"/>
              </a:spcAft>
              <a:buNone/>
              <a:defRPr/>
            </a:pPr>
            <a:r>
              <a:rPr lang="pl-PL" sz="2800" cap="none" dirty="0" smtClean="0"/>
              <a:t>Kompetencje kluczowe to połączenie 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l-PL" sz="2800" cap="none" dirty="0" smtClean="0"/>
              <a:t>wiedzy, 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l-PL" sz="2800" cap="none" dirty="0" smtClean="0"/>
              <a:t>umiejętności </a:t>
            </a: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l-PL" sz="2800" cap="none" dirty="0" smtClean="0"/>
              <a:t>i postaw odpowiednich do sytuacji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370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altLang="pl-PL" dirty="0" smtClean="0">
                <a:solidFill>
                  <a:schemeClr val="tx1"/>
                </a:solidFill>
              </a:rPr>
              <a:t>Co to są kompetencje kluczowe?</a:t>
            </a:r>
            <a:r>
              <a:rPr lang="pl-PL" altLang="pl-PL" dirty="0" smtClean="0"/>
              <a:t/>
            </a:r>
            <a:br>
              <a:rPr lang="pl-PL" altLang="pl-PL" dirty="0" smtClean="0"/>
            </a:br>
            <a:endParaRPr lang="pl-PL" altLang="pl-PL" dirty="0" smtClean="0"/>
          </a:p>
        </p:txBody>
      </p:sp>
      <p:pic>
        <p:nvPicPr>
          <p:cNvPr id="19460" name="Picture 4" descr="Podobny obr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857760"/>
            <a:ext cx="316071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>
              <a:defRPr/>
            </a:pPr>
            <a:r>
              <a:rPr lang="pl-PL" altLang="pl-PL" sz="3600" b="1" i="1" dirty="0" smtClean="0">
                <a:solidFill>
                  <a:schemeClr val="tx1"/>
                </a:solidFill>
                <a:latin typeface="Times New Roman" pitchFamily="18" charset="0"/>
              </a:rPr>
              <a:t>Kompetencje</a:t>
            </a:r>
            <a:r>
              <a:rPr lang="pl-PL" altLang="pl-PL" sz="3600" b="1" i="1" dirty="0" smtClean="0">
                <a:solidFill>
                  <a:schemeClr val="tx1"/>
                </a:solidFill>
              </a:rPr>
              <a:t>  </a:t>
            </a:r>
            <a:r>
              <a:rPr lang="pl-PL" altLang="pl-PL" sz="3600" b="1" i="1" dirty="0" smtClean="0">
                <a:solidFill>
                  <a:schemeClr val="tx1"/>
                </a:solidFill>
                <a:latin typeface="Times New Roman" pitchFamily="18" charset="0"/>
              </a:rPr>
              <a:t>kluczowe</a:t>
            </a:r>
            <a:r>
              <a:rPr lang="pl-PL" altLang="pl-PL" sz="3600" b="1" i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387" name="Symbol zastępczy zawartości 2"/>
          <p:cNvSpPr>
            <a:spLocks noGrp="1"/>
          </p:cNvSpPr>
          <p:nvPr>
            <p:ph idx="4294967295"/>
          </p:nvPr>
        </p:nvSpPr>
        <p:spPr>
          <a:xfrm>
            <a:off x="468313" y="1484313"/>
            <a:ext cx="8374062" cy="4614862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pl-PL" altLang="pl-PL" sz="2400" i="1" u="sng" smtClean="0">
                <a:effectLst/>
                <a:latin typeface="Times New Roman" pitchFamily="18" charset="0"/>
              </a:rPr>
              <a:t>Na kompetencje składają się:</a:t>
            </a:r>
          </a:p>
          <a:p>
            <a:pPr algn="ctr">
              <a:buFont typeface="Wingdings" pitchFamily="2" charset="2"/>
              <a:buNone/>
            </a:pPr>
            <a:endParaRPr lang="pl-PL" altLang="pl-PL" sz="2400" i="1" u="sng" smtClean="0">
              <a:effectLst/>
              <a:latin typeface="Times New Roman" pitchFamily="18" charset="0"/>
            </a:endParaRPr>
          </a:p>
          <a:p>
            <a:r>
              <a:rPr lang="pl-PL" altLang="pl-PL" sz="2400" b="1" i="1" smtClean="0">
                <a:effectLst/>
                <a:latin typeface="Times New Roman" pitchFamily="18" charset="0"/>
              </a:rPr>
              <a:t>Umiejętności</a:t>
            </a:r>
            <a:r>
              <a:rPr lang="pl-PL" altLang="pl-PL" sz="2400" i="1" smtClean="0">
                <a:effectLst/>
                <a:latin typeface="Times New Roman" pitchFamily="18" charset="0"/>
              </a:rPr>
              <a:t>  – wszystko to, co potrafimy, co nabywamy w ciągu naszego życia, nasze zdolnosci i talent.</a:t>
            </a:r>
            <a:endParaRPr lang="pl-PL" altLang="pl-PL" sz="2400" b="1" i="1" smtClean="0">
              <a:effectLst/>
              <a:latin typeface="Times New Roman" pitchFamily="18" charset="0"/>
            </a:endParaRPr>
          </a:p>
          <a:p>
            <a:r>
              <a:rPr lang="pl-PL" altLang="pl-PL" sz="2400" b="1" i="1" smtClean="0">
                <a:effectLst/>
                <a:latin typeface="Times New Roman" pitchFamily="18" charset="0"/>
              </a:rPr>
              <a:t>Wiedza</a:t>
            </a:r>
            <a:r>
              <a:rPr lang="pl-PL" altLang="pl-PL" sz="2400" i="1" smtClean="0">
                <a:effectLst/>
                <a:latin typeface="Times New Roman" pitchFamily="18" charset="0"/>
              </a:rPr>
              <a:t>  - ogół  informacji o otaczającej nas rzeczywistości wraz z umiejętnością ich wykorzystywania;</a:t>
            </a:r>
            <a:endParaRPr lang="pl-PL" altLang="pl-PL" sz="2400" b="1" i="1" smtClean="0">
              <a:effectLst/>
              <a:latin typeface="Times New Roman" pitchFamily="18" charset="0"/>
            </a:endParaRPr>
          </a:p>
          <a:p>
            <a:r>
              <a:rPr lang="pl-PL" altLang="pl-PL" sz="2400" b="1" i="1" smtClean="0">
                <a:effectLst/>
                <a:latin typeface="Times New Roman" pitchFamily="18" charset="0"/>
              </a:rPr>
              <a:t>Kwalifikacje</a:t>
            </a:r>
            <a:r>
              <a:rPr lang="pl-PL" altLang="pl-PL" sz="2400" i="1" smtClean="0">
                <a:effectLst/>
                <a:latin typeface="Times New Roman" pitchFamily="18" charset="0"/>
              </a:rPr>
              <a:t>  – formalne potwierdzenie nabytych umiejętności i wiedzy, a są to:  dyplomy, certyfikaty, uprawnienia. </a:t>
            </a:r>
            <a:endParaRPr lang="pl-PL" altLang="pl-PL" sz="2400" b="1" i="1" smtClean="0">
              <a:effectLst/>
              <a:latin typeface="Times New Roman" pitchFamily="18" charset="0"/>
            </a:endParaRPr>
          </a:p>
          <a:p>
            <a:r>
              <a:rPr lang="pl-PL" altLang="pl-PL" sz="2400" b="1" i="1" smtClean="0">
                <a:effectLst/>
                <a:latin typeface="Times New Roman" pitchFamily="18" charset="0"/>
              </a:rPr>
              <a:t>Cechy psychofizyczne</a:t>
            </a:r>
            <a:r>
              <a:rPr lang="pl-PL" altLang="pl-PL" sz="2400" i="1" smtClean="0">
                <a:effectLst/>
                <a:latin typeface="Times New Roman" pitchFamily="18" charset="0"/>
              </a:rPr>
              <a:t>  - mogą być wrodzone lub nabyte,  to: osobowość, inteligencja, odporność na stres, postawa, reakcje i zachowania w określonych sytuacjach,  kultura osobista.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28662" y="1214422"/>
            <a:ext cx="7848600" cy="49292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22900">
              <a:buClrTx/>
              <a:buFont typeface="Wingdings" pitchFamily="2" charset="2"/>
              <a:buChar char="§"/>
              <a:defRPr/>
            </a:pPr>
            <a:endParaRPr lang="pl-PL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522900">
              <a:buClrTx/>
              <a:buFont typeface="Wingdings" pitchFamily="2" charset="2"/>
              <a:buChar char="§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Wszystkie kompetencje kluczowe uważa się za jednakowo ważne!</a:t>
            </a:r>
          </a:p>
          <a:p>
            <a:pPr marL="522900">
              <a:buClrTx/>
              <a:buFont typeface="Wingdings" pitchFamily="2" charset="2"/>
              <a:buChar char="§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Kompetencje mogą być stosowane w wielu różnych kontekstach!</a:t>
            </a:r>
          </a:p>
          <a:p>
            <a:pPr marL="522900">
              <a:buClrTx/>
              <a:buFont typeface="Wingdings" pitchFamily="2" charset="2"/>
              <a:buChar char="§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Ich zakresy pokrywają się i są ze sobą powiązane!</a:t>
            </a:r>
          </a:p>
          <a:p>
            <a:pPr marL="180000" indent="0">
              <a:buFont typeface="Wingdings" pitchFamily="2" charset="2"/>
              <a:buNone/>
              <a:defRPr/>
            </a:pPr>
            <a:endParaRPr lang="pl-PL" sz="2000" b="1" cap="none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80000" indent="0">
              <a:buFont typeface="Wingdings" pitchFamily="2" charset="2"/>
              <a:buNone/>
              <a:defRPr/>
            </a:pPr>
            <a:r>
              <a:rPr lang="pl-PL" sz="2000" b="1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Elementami wszystkich kompetencji kluczowych są:</a:t>
            </a: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myślenie krytyczne, rozwiązywanie problemów, praca zespołowa, umiejętność porozumiewania się i negocjowania, umiejętności analityczne, kreatywność i umiejętności międzykulturowe.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770" name="Tytuł 1"/>
          <p:cNvSpPr>
            <a:spLocks noGrp="1"/>
          </p:cNvSpPr>
          <p:nvPr>
            <p:ph type="title"/>
          </p:nvPr>
        </p:nvSpPr>
        <p:spPr>
          <a:xfrm>
            <a:off x="685332" y="928670"/>
            <a:ext cx="7773338" cy="35719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tabLst>
                <a:tab pos="3852863" algn="l"/>
              </a:tabLst>
            </a:pPr>
            <a:r>
              <a:rPr lang="pl-PL" altLang="pl-PL" sz="2400" cap="none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pl-PL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Kompetencje w szkole kształtujemy nie poprzez to czego uczymy,  ale jak uczymy. </a:t>
            </a:r>
            <a:r>
              <a:rPr lang="pl-PL" sz="2400" dirty="0" smtClean="0">
                <a:solidFill>
                  <a:schemeClr val="accent6"/>
                </a:solidFill>
                <a:latin typeface="Arial" charset="0"/>
                <a:cs typeface="Arial" charset="0"/>
              </a:rPr>
              <a:t/>
            </a:r>
            <a:br>
              <a:rPr lang="pl-PL" sz="2400" dirty="0" smtClean="0">
                <a:solidFill>
                  <a:schemeClr val="accent6"/>
                </a:solidFill>
                <a:latin typeface="Arial" charset="0"/>
                <a:cs typeface="Arial" charset="0"/>
              </a:rPr>
            </a:br>
            <a:r>
              <a:rPr lang="pl-PL" altLang="pl-PL" sz="2400" dirty="0" smtClean="0">
                <a:solidFill>
                  <a:srgbClr val="FF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FF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nauk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0970" y="1719774"/>
            <a:ext cx="4182059" cy="4048690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21042732">
            <a:off x="104700" y="1031117"/>
            <a:ext cx="8534400" cy="1990688"/>
          </a:xfrm>
        </p:spPr>
        <p:txBody>
          <a:bodyPr>
            <a:noAutofit/>
          </a:bodyPr>
          <a:lstStyle/>
          <a:p>
            <a:pPr algn="l"/>
            <a:r>
              <a:rPr lang="pl-PL" b="1" dirty="0">
                <a:solidFill>
                  <a:srgbClr val="002060"/>
                </a:solidFill>
              </a:rPr>
              <a:t/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/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cap="none" dirty="0" smtClean="0">
                <a:solidFill>
                  <a:srgbClr val="002060"/>
                </a:solidFill>
              </a:rPr>
              <a:t>Dlaczego kształcenie kompetencji kluczowych jest ważne</a:t>
            </a:r>
            <a:r>
              <a:rPr lang="pl-PL" b="1" dirty="0" smtClean="0">
                <a:solidFill>
                  <a:srgbClr val="002060"/>
                </a:solidFill>
              </a:rPr>
              <a:t>?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0" y="-171450"/>
            <a:ext cx="2286000" cy="14859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0" y="1989138"/>
            <a:ext cx="2484438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Pracować zadaniowo, metodą projektu </a:t>
            </a: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468313" y="3573463"/>
            <a:ext cx="2286000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3708400" y="4941888"/>
            <a:ext cx="2286000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>
            <a:off x="4140200" y="1628775"/>
            <a:ext cx="2286000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90" name="AutoShape 14"/>
          <p:cNvSpPr>
            <a:spLocks noChangeArrowheads="1"/>
          </p:cNvSpPr>
          <p:nvPr/>
        </p:nvSpPr>
        <p:spPr bwMode="auto">
          <a:xfrm>
            <a:off x="6372225" y="2636838"/>
            <a:ext cx="2286000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91" name="AutoShape 15"/>
          <p:cNvSpPr>
            <a:spLocks noChangeArrowheads="1"/>
          </p:cNvSpPr>
          <p:nvPr/>
        </p:nvSpPr>
        <p:spPr bwMode="auto">
          <a:xfrm>
            <a:off x="6300788" y="620713"/>
            <a:ext cx="2843212" cy="1485900"/>
          </a:xfrm>
          <a:prstGeom prst="cloudCallout">
            <a:avLst>
              <a:gd name="adj1" fmla="val -59829"/>
              <a:gd name="adj2" fmla="val -1207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Uczestniczyć aktywnie w życiu społecznym</a:t>
            </a:r>
          </a:p>
        </p:txBody>
      </p:sp>
      <p:sp>
        <p:nvSpPr>
          <p:cNvPr id="24595" name="AutoShape 19"/>
          <p:cNvSpPr>
            <a:spLocks noChangeArrowheads="1"/>
          </p:cNvSpPr>
          <p:nvPr/>
        </p:nvSpPr>
        <p:spPr bwMode="auto">
          <a:xfrm>
            <a:off x="3348038" y="3141663"/>
            <a:ext cx="2376487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96" name="AutoShape 20"/>
          <p:cNvSpPr>
            <a:spLocks noChangeArrowheads="1"/>
          </p:cNvSpPr>
          <p:nvPr/>
        </p:nvSpPr>
        <p:spPr bwMode="auto">
          <a:xfrm>
            <a:off x="6372225" y="5516563"/>
            <a:ext cx="2771775" cy="1341437"/>
          </a:xfrm>
          <a:prstGeom prst="cloudCallout">
            <a:avLst>
              <a:gd name="adj1" fmla="val -57019"/>
              <a:gd name="adj2" fmla="val -18759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Przyswajać i korzystać z technik negocjacji </a:t>
            </a:r>
          </a:p>
        </p:txBody>
      </p:sp>
      <p:sp>
        <p:nvSpPr>
          <p:cNvPr id="24597" name="AutoShape 21"/>
          <p:cNvSpPr>
            <a:spLocks noChangeArrowheads="1"/>
          </p:cNvSpPr>
          <p:nvPr/>
        </p:nvSpPr>
        <p:spPr bwMode="auto">
          <a:xfrm>
            <a:off x="755650" y="5157788"/>
            <a:ext cx="2286000" cy="1485900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pl-PL" altLang="pl-PL" i="0"/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6732588" y="5734050"/>
            <a:ext cx="22320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599" name="Text Box 23"/>
          <p:cNvSpPr txBox="1">
            <a:spLocks noChangeArrowheads="1"/>
          </p:cNvSpPr>
          <p:nvPr/>
        </p:nvSpPr>
        <p:spPr bwMode="auto">
          <a:xfrm>
            <a:off x="6875463" y="4508500"/>
            <a:ext cx="22685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6732588" y="2852738"/>
            <a:ext cx="1727200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Rozwiązywać problemy w twórczy sposób </a:t>
            </a:r>
          </a:p>
          <a:p>
            <a:pPr>
              <a:spcBef>
                <a:spcPct val="50000"/>
              </a:spcBef>
            </a:pPr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05" name="Text Box 29"/>
          <p:cNvSpPr txBox="1">
            <a:spLocks noChangeArrowheads="1"/>
          </p:cNvSpPr>
          <p:nvPr/>
        </p:nvSpPr>
        <p:spPr bwMode="auto">
          <a:xfrm>
            <a:off x="6659563" y="765175"/>
            <a:ext cx="19431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06" name="Text Box 30"/>
          <p:cNvSpPr txBox="1">
            <a:spLocks noChangeArrowheads="1"/>
          </p:cNvSpPr>
          <p:nvPr/>
        </p:nvSpPr>
        <p:spPr bwMode="auto">
          <a:xfrm>
            <a:off x="3635375" y="3429000"/>
            <a:ext cx="2160588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Korzystać z różnych źródeł informacji</a:t>
            </a:r>
          </a:p>
          <a:p>
            <a:pPr>
              <a:spcBef>
                <a:spcPct val="50000"/>
              </a:spcBef>
            </a:pPr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07" name="Text Box 31"/>
          <p:cNvSpPr txBox="1">
            <a:spLocks noChangeArrowheads="1"/>
          </p:cNvSpPr>
          <p:nvPr/>
        </p:nvSpPr>
        <p:spPr bwMode="auto">
          <a:xfrm>
            <a:off x="3851275" y="5157788"/>
            <a:ext cx="223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Zarządzać swoimi zasobami i kompetencjami</a:t>
            </a:r>
          </a:p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08" name="Text Box 32"/>
          <p:cNvSpPr txBox="1">
            <a:spLocks noChangeArrowheads="1"/>
          </p:cNvSpPr>
          <p:nvPr/>
        </p:nvSpPr>
        <p:spPr bwMode="auto">
          <a:xfrm>
            <a:off x="4356100" y="1700213"/>
            <a:ext cx="1728788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 Współpracować  z grupą i pracować zespołowo. </a:t>
            </a:r>
          </a:p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12" name="Text Box 36"/>
          <p:cNvSpPr txBox="1">
            <a:spLocks noChangeArrowheads="1"/>
          </p:cNvSpPr>
          <p:nvPr/>
        </p:nvSpPr>
        <p:spPr bwMode="auto">
          <a:xfrm>
            <a:off x="2987675" y="188913"/>
            <a:ext cx="1728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 </a:t>
            </a:r>
          </a:p>
        </p:txBody>
      </p:sp>
      <p:sp>
        <p:nvSpPr>
          <p:cNvPr id="24613" name="Text Box 37"/>
          <p:cNvSpPr txBox="1">
            <a:spLocks noChangeArrowheads="1"/>
          </p:cNvSpPr>
          <p:nvPr/>
        </p:nvSpPr>
        <p:spPr bwMode="auto">
          <a:xfrm>
            <a:off x="-252413" y="0"/>
            <a:ext cx="27368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Planować,             organizować i  oceniać uczenie się.</a:t>
            </a:r>
          </a:p>
          <a:p>
            <a:pPr algn="ctr"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14" name="Text Box 38"/>
          <p:cNvSpPr txBox="1">
            <a:spLocks noChangeArrowheads="1"/>
          </p:cNvSpPr>
          <p:nvPr/>
        </p:nvSpPr>
        <p:spPr bwMode="auto">
          <a:xfrm>
            <a:off x="179388" y="2060575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altLang="pl-PL" sz="1800" i="0">
                <a:latin typeface="Arial" charset="0"/>
              </a:rPr>
              <a:t> </a:t>
            </a:r>
          </a:p>
        </p:txBody>
      </p:sp>
      <p:sp>
        <p:nvSpPr>
          <p:cNvPr id="24615" name="Text Box 39"/>
          <p:cNvSpPr txBox="1">
            <a:spLocks noChangeArrowheads="1"/>
          </p:cNvSpPr>
          <p:nvPr/>
        </p:nvSpPr>
        <p:spPr bwMode="auto">
          <a:xfrm>
            <a:off x="755650" y="3860800"/>
            <a:ext cx="16557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Skutecznie komunikować się językiem obcym</a:t>
            </a:r>
          </a:p>
          <a:p>
            <a:pPr>
              <a:spcBef>
                <a:spcPct val="50000"/>
              </a:spcBef>
            </a:pPr>
            <a:endParaRPr lang="pl-PL" altLang="pl-PL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616" name="Text Box 40"/>
          <p:cNvSpPr txBox="1">
            <a:spLocks noChangeArrowheads="1"/>
          </p:cNvSpPr>
          <p:nvPr/>
        </p:nvSpPr>
        <p:spPr bwMode="auto">
          <a:xfrm>
            <a:off x="1042988" y="5373688"/>
            <a:ext cx="2016125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Odnosić do praktyki zdobytą wiedzę i umiejętności</a:t>
            </a:r>
          </a:p>
          <a:p>
            <a:pPr>
              <a:spcBef>
                <a:spcPct val="50000"/>
              </a:spcBef>
            </a:pPr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2987675" y="0"/>
            <a:ext cx="1728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 </a:t>
            </a:r>
          </a:p>
        </p:txBody>
      </p:sp>
      <p:sp>
        <p:nvSpPr>
          <p:cNvPr id="24588" name="AutoShape 12"/>
          <p:cNvSpPr>
            <a:spLocks noChangeArrowheads="1"/>
          </p:cNvSpPr>
          <p:nvPr/>
        </p:nvSpPr>
        <p:spPr bwMode="auto">
          <a:xfrm>
            <a:off x="6588125" y="4221163"/>
            <a:ext cx="2555875" cy="1412875"/>
          </a:xfrm>
          <a:prstGeom prst="cloudCallout">
            <a:avLst>
              <a:gd name="adj1" fmla="val -33106"/>
              <a:gd name="adj2" fmla="val -15282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Analizować i rozpoznawać sytuacje trudne</a:t>
            </a:r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1835150" y="620713"/>
            <a:ext cx="2520950" cy="1846262"/>
          </a:xfrm>
          <a:prstGeom prst="cloudCallout">
            <a:avLst>
              <a:gd name="adj1" fmla="val -57083"/>
              <a:gd name="adj2" fmla="val -1205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Skutecznie porozumiewać się   językiem ojczystym </a:t>
            </a: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3995738" y="0"/>
            <a:ext cx="2665412" cy="1485900"/>
          </a:xfrm>
          <a:prstGeom prst="cloudCallout">
            <a:avLst>
              <a:gd name="adj1" fmla="val -57088"/>
              <a:gd name="adj2" fmla="val -1207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pl-PL" altLang="pl-PL" sz="1400" i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pl-PL" altLang="pl-PL" sz="1400" i="0">
                <a:solidFill>
                  <a:srgbClr val="FF0000"/>
                </a:solidFill>
                <a:latin typeface="Arial" charset="0"/>
              </a:rPr>
              <a:t>Dokonywać oceny swoich oczekiwań i potrzeb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24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24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5" grpId="0" animBg="1"/>
      <p:bldP spid="24586" grpId="0" animBg="1"/>
      <p:bldP spid="24587" grpId="0" animBg="1"/>
      <p:bldP spid="24589" grpId="0" animBg="1"/>
      <p:bldP spid="24590" grpId="0" animBg="1"/>
      <p:bldP spid="24591" grpId="0" animBg="1"/>
      <p:bldP spid="24595" grpId="0" animBg="1"/>
      <p:bldP spid="24596" grpId="0" animBg="1"/>
      <p:bldP spid="24597" grpId="0" animBg="1"/>
      <p:bldP spid="24598" grpId="0"/>
      <p:bldP spid="24599" grpId="0"/>
      <p:bldP spid="24600" grpId="0"/>
      <p:bldP spid="24605" grpId="0"/>
      <p:bldP spid="24606" grpId="0"/>
      <p:bldP spid="24607" grpId="0"/>
      <p:bldP spid="24608" grpId="0"/>
      <p:bldP spid="24612" grpId="0"/>
      <p:bldP spid="24613" grpId="0"/>
      <p:bldP spid="24614" grpId="0"/>
      <p:bldP spid="24615" grpId="0"/>
      <p:bldP spid="24616" grpId="0"/>
      <p:bldP spid="28" grpId="0"/>
      <p:bldP spid="24588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331" y="1714488"/>
            <a:ext cx="7773339" cy="4076713"/>
          </a:xfrm>
        </p:spPr>
        <p:txBody>
          <a:bodyPr numCol="1">
            <a:noAutofit/>
          </a:bodyPr>
          <a:lstStyle/>
          <a:p>
            <a:pPr marL="514350" indent="-514350">
              <a:buAutoNum type="arabicPeriod"/>
            </a:pPr>
            <a:r>
              <a:rPr lang="pl-PL" b="1" cap="none" dirty="0" smtClean="0"/>
              <a:t>Porozumiewanie się w języku ojczystym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Porozumiewanie się w językach obcych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Kompetencje matematyczne i podstawowe kompetencje naukowo – techniczne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Kompetencje informatyczne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Umiejętność uczenia się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Kompetencje społeczne i obywatelskie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Inicjatywność i przedsiębiorczość</a:t>
            </a:r>
          </a:p>
          <a:p>
            <a:pPr marL="514350" indent="-514350">
              <a:buAutoNum type="arabicPeriod"/>
            </a:pPr>
            <a:r>
              <a:rPr lang="pl-PL" b="1" cap="none" dirty="0" smtClean="0"/>
              <a:t>Świadomość i ekspresja kulturalna</a:t>
            </a:r>
            <a:endParaRPr lang="pl-PL" b="1" cap="none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500043"/>
            <a:ext cx="7773338" cy="1214445"/>
          </a:xfrm>
        </p:spPr>
        <p:txBody>
          <a:bodyPr/>
          <a:lstStyle/>
          <a:p>
            <a:pPr algn="ctr"/>
            <a:r>
              <a:rPr lang="pl-PL" b="1" u="sng" cap="none" dirty="0" smtClean="0">
                <a:solidFill>
                  <a:schemeClr val="tx1"/>
                </a:solidFill>
              </a:rPr>
              <a:t>Kompetencje kluczowe</a:t>
            </a:r>
            <a:endParaRPr lang="pl-PL" b="1" u="sng" cap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wyposaża uczniów w </a:t>
            </a:r>
            <a:r>
              <a:rPr lang="pl-PL" sz="2000" b="1" cap="none" dirty="0" smtClean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skutecznego porozumiewania się w języku ojczystym: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1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Zwraca uwagę na zasady (ortograﬁczne, interpunkcyjne, składniowe, ﬂeksyjne) budowania poprawnej wypowiedzi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Poszerza specjalistyczne (matematyczne, przyrodnicze, techniczne) słownictwo uczniów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Buduje świadomość zmienności języka i sposobów porozumiewania się w różnych kontekstach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Wskazuje znaczenie zróżnicowanych stylów wypowiedzi</a:t>
            </a:r>
          </a:p>
          <a:p>
            <a:pPr marL="0" indent="0">
              <a:buFont typeface="Wingdings" pitchFamily="2" charset="2"/>
              <a:buNone/>
              <a:defRPr/>
            </a:pPr>
            <a:endParaRPr lang="pl-PL" cap="none" dirty="0"/>
          </a:p>
        </p:txBody>
      </p:sp>
      <p:sp>
        <p:nvSpPr>
          <p:cNvPr id="41986" name="Tytuł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53093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1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Porozumiewanie się w języku ojczystym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071678"/>
            <a:ext cx="7693025" cy="401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kształtuje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umiejętność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porozumiewania się w języku ojczystym, tworząc sytuacje, w których… uczniowie:</a:t>
            </a:r>
          </a:p>
          <a:p>
            <a:pPr marL="109728" indent="0"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Skutecznie komunikują się ze sobą 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Skutecznie komunikują się z nauczycielem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Słuchają ze zrozumieniem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Czytają ze zrozumieniem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Wyrażają własne myśli, uczucia, opinie (w mowie lub piśmie) 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Interpretują pojęcia i fakty (w mowie lub piśmie)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pl-PL" dirty="0"/>
          </a:p>
        </p:txBody>
      </p:sp>
      <p:sp>
        <p:nvSpPr>
          <p:cNvPr id="43010" name="Tytuł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024531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1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Porozumiewanie się w języku ojczystym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wyposaża uczniów w </a:t>
            </a:r>
            <a:r>
              <a:rPr lang="pl-PL" sz="2000" b="1" cap="none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skutecznego porozumiewania się w języku obcym: 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Uczy gramatyki funkcjonalnej (żywej, naturalnej, stosowanej)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Poszerza zasób słownictwa uczniów przydatnego                               w codziennym porozumiewaniu się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wpływ konwencji społecznych oraz aspektu kulturowego na sposób porozumiewania się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Font typeface="Wingdings" pitchFamily="2" charset="2"/>
              <a:buNone/>
              <a:defRPr/>
            </a:pPr>
            <a:endParaRPr lang="pl-PL" dirty="0"/>
          </a:p>
        </p:txBody>
      </p:sp>
      <p:sp>
        <p:nvSpPr>
          <p:cNvPr id="450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2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b="1" cap="none" dirty="0" smtClean="0">
                <a:solidFill>
                  <a:schemeClr val="tx1"/>
                </a:solidFill>
              </a:rPr>
              <a:t>Porozumiewanie się w językach obcych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kształtuje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umiejętność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porozumiewania się w języku obcym, tworząc sytuacje, w których… uczniowie: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Skutecznie komunikują się ze sobą (w tym: inicjują, podtrzymują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 kończą rozmowę w języku obcym)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Skutecznie komunikują się z nauczycielem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Słuchają ze zrozumieniem, czytają ze zrozumieniem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Wyrażają własne myśli, uczucia, opinie (w mowie lub piśmie)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Interpretują pojęcia i fakty (w mowie lub piśmie)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Font typeface="Wingdings" pitchFamily="2" charset="2"/>
              <a:buNone/>
              <a:defRPr/>
            </a:pPr>
            <a:endParaRPr lang="pl-PL" dirty="0"/>
          </a:p>
        </p:txBody>
      </p:sp>
      <p:sp>
        <p:nvSpPr>
          <p:cNvPr id="460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2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b="1" cap="none" dirty="0" smtClean="0">
                <a:solidFill>
                  <a:schemeClr val="tx1"/>
                </a:solidFill>
              </a:rPr>
              <a:t>Porozumiewanie się w językach obcych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/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kształtuje 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postawy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niezbędne do skutecznego porozumiewania się w języku obcym: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Buduje świadomość różnorodności kulturowej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zainteresowanie i ciekawość języków i komunikacji międzykulturowej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Font typeface="Wingdings" pitchFamily="2" charset="2"/>
              <a:buNone/>
              <a:defRPr/>
            </a:pPr>
            <a:endParaRPr lang="pl-PL" dirty="0"/>
          </a:p>
        </p:txBody>
      </p:sp>
      <p:sp>
        <p:nvSpPr>
          <p:cNvPr id="471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2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b="1" cap="none" dirty="0" smtClean="0">
                <a:solidFill>
                  <a:schemeClr val="tx1"/>
                </a:solidFill>
              </a:rPr>
              <a:t>Porozumiewanie się w językach obcych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2071678"/>
            <a:ext cx="8274050" cy="4237047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wyposaża uczniów w </a:t>
            </a:r>
            <a:r>
              <a:rPr lang="pl-PL" b="1" cap="none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matematycznego i naukowo-technicznego postrzegania świata: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Uczy głównych operacji matematycznych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Wprowadza wiadomości dotyczące miar i struktur matematycznych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do rozumienia pojęć i terminów matematycznych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główne zasady rządzące naturą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Wprowadza podstawowe pojęcia naukowe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zasady i metody, technikę oraz produkty i procesy techniczne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do rozumienia wpływu nauki i technologii na świat przyrody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Umożliwia rozumienie korzyści, ograniczeń i zagrożeń wynikających z teorii i zastosowań naukowych oraz techniki </a:t>
            </a:r>
          </a:p>
          <a:p>
            <a:pPr marL="109728" indent="0">
              <a:buFont typeface="Wingdings" pitchFamily="2" charset="2"/>
              <a:buNone/>
              <a:defRPr/>
            </a:pPr>
            <a:endParaRPr lang="pl-PL" dirty="0"/>
          </a:p>
        </p:txBody>
      </p:sp>
      <p:sp>
        <p:nvSpPr>
          <p:cNvPr id="48130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3</a:t>
            </a:r>
            <a:b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000" cap="none" dirty="0" smtClean="0"/>
              <a:t> </a:t>
            </a:r>
            <a:r>
              <a:rPr lang="pl-PL" sz="2000" cap="none" dirty="0" smtClean="0">
                <a:solidFill>
                  <a:schemeClr val="tx1"/>
                </a:solidFill>
              </a:rPr>
              <a:t>Kompetencje matematyczne i podstawowe kompetencje </a:t>
            </a:r>
            <a:br>
              <a:rPr lang="pl-PL" sz="2000" cap="none" dirty="0" smtClean="0">
                <a:solidFill>
                  <a:schemeClr val="tx1"/>
                </a:solidFill>
              </a:rPr>
            </a:br>
            <a:r>
              <a:rPr lang="pl-PL" sz="2000" cap="none" dirty="0" smtClean="0">
                <a:solidFill>
                  <a:schemeClr val="tx1"/>
                </a:solidFill>
              </a:rPr>
              <a:t>naukowo-techniczne </a:t>
            </a:r>
            <a:endParaRPr lang="pl-PL" altLang="pl-PL" sz="2000" cap="none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28802"/>
            <a:ext cx="8054975" cy="459582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kształtuje kompetencje 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matematyczne i podstawowe kompetencje naukowo-techniczne, tworząc sytuacje, 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 których uczniowie: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Liczą, szacują, stosują miary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Posługują się terminami i pojęciami matematycznymi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Badają, poszukują, dociekają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Argumentują i formułują wnioski na podstawie dowodów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Posługują się narzędziami i urządzeniami technicznymi dla osiągnięcia celu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Posługują się danymi naukowymi przy podejmowaniu decyzji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Wykorzystują matematyczne sposoby myślenia (myślenie logiczne </a:t>
            </a: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 przestrzenne) oraz stosują matematyczne sposoby prezentacji (wzory, modele, wykresy, tabele)</a:t>
            </a:r>
          </a:p>
          <a:p>
            <a:pPr marL="109728" indent="0">
              <a:buFont typeface="Wingdings" pitchFamily="2" charset="2"/>
              <a:buNone/>
              <a:defRPr/>
            </a:pPr>
            <a:endParaRPr lang="pl-PL" dirty="0"/>
          </a:p>
        </p:txBody>
      </p:sp>
      <p:sp>
        <p:nvSpPr>
          <p:cNvPr id="49154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3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cap="none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Kompetencje matematyczne i podstawowe kompetencje naukowo-techniczne 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kształtuje 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postawy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niezbędne do matematycznego                  </a:t>
            </a:r>
            <a:b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i naukowo-technicznego postrzegania świata: </a:t>
            </a:r>
          </a:p>
          <a:p>
            <a:pPr marL="0" indent="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ClrTx/>
              <a:buSz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ciekawość i krytyczne rozumienie świata</a:t>
            </a:r>
          </a:p>
          <a:p>
            <a:pPr>
              <a:spcBef>
                <a:spcPts val="0"/>
              </a:spcBef>
              <a:buClrTx/>
              <a:buSz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Uczula na potrzebę zachowania bezpieczeństwa w kontakcie z przejawami postępu naukowo-technicznego</a:t>
            </a:r>
          </a:p>
          <a:p>
            <a:pPr>
              <a:spcBef>
                <a:spcPts val="0"/>
              </a:spcBef>
              <a:buClrTx/>
              <a:buSz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 do szacunku dla prawdy </a:t>
            </a:r>
            <a:endParaRPr lang="pl-PL" sz="2000" cap="none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0178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3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cap="none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Kompetencje matematyczne i podstawowe kompetencje naukowo-techniczne 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wyposaża uczniów w </a:t>
            </a:r>
            <a:r>
              <a:rPr lang="pl-PL" sz="2000" b="1" cap="none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korzystania z komputera: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Zapoznaje z zasadami działania głównych aplikacji komputerowych – edytory tekstu, arkusze kalkulacyjne, bazy danych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Uczy zasad i sposobów pozyskiwania, gromadzenia, przechowywanie informacji i posługiwanie się nimi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Wskazuje korzyści i zagrożenia płynące z sieci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Realizuje zagadnienia dotyczące prawdziwości i rzetelności dostępnych informacji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Uświadamiając zasady prawne i etyczne mające zastosowanie przy interaktywnym korzystaniu z technologii komputerowych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1202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4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cap="none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Kompetencje informatyczne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57364"/>
            <a:ext cx="7693025" cy="422911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kształtuje kompetencje 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informatyczne, tworząc sytuacje, w których uczniowie świadomie wykorzystują komputer do: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endParaRPr lang="pl-PL" sz="1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Poszukiwania i gromadzenia informacji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Przetwarzania informacji oraz ich wykorzystywania w krytyczny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 systematyczny sposób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Tworzenia, prezentowania i rozumienia złożonych informacji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Wyszukiwania usług oferowanych w </a:t>
            </a:r>
            <a:r>
              <a:rPr lang="pl-PL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</a:t>
            </a: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nternecie i korzystania z nich odpowiedzialnego komunikowania się z innymi poprzez udział w społecznościach i sieciach </a:t>
            </a:r>
          </a:p>
          <a:p>
            <a:pPr marL="0" indent="0"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2226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4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Kompetencje informatyczne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kształtuje 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postawy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niezbędne do odpowiedzialnego korzystania z komputera</a:t>
            </a:r>
            <a:r>
              <a:rPr lang="pl-PL" sz="2000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: 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potrzebę krytycznego i reﬂeksyjnego podejścia do dostępnych informacji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Uczula na różnorakie zagrożenia płynące z sieci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zainteresowanie udziałem w społecznościach i sieciach w celach kulturalnych, społecznych lub zawodowych</a:t>
            </a:r>
            <a:endParaRPr lang="pl-PL" sz="2000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3250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4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dirty="0" smtClean="0"/>
              <a:t> </a:t>
            </a:r>
            <a:r>
              <a:rPr lang="pl-PL" sz="2400" cap="none" dirty="0" smtClean="0">
                <a:solidFill>
                  <a:schemeClr val="tx1"/>
                </a:solidFill>
              </a:rPr>
              <a:t>Kompetencje informatyczne</a:t>
            </a: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000240"/>
            <a:ext cx="7693025" cy="40862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wyposaża uczniów w </a:t>
            </a:r>
            <a:r>
              <a:rPr lang="pl-PL" sz="2000" b="1" cap="none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uczenia się przez cale życie: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1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Zapoznaje z różnorodnymi strategiami i sposobami uczenia się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związek pomiędzy typem inteligencji, preferencjami sensorycznymi, typem osobowości a sposobem efektywnego uczenia się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Udziela uczniom pomocy w określeniu słabych i mocnych stron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 zakresie posiadanej wiedzy, umiejętności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Wskazuje możliwości doskonalenia w edukacji formalnej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 nieformalnej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4274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5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Umiejętność uczenia się</a:t>
            </a: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071678"/>
            <a:ext cx="8054975" cy="43100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Nauczyciel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kształtuje umiejętność 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uczenia się, tworząc sytuacje, w których… uczniowie: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Samodzielnie docierają do informacji, przetwarzają i przyswajają je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Organizują własny proces uczenia się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Zarządzają czasem czerpią z doświadczenia i wiedzy innych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Dzielą się nabytą wiedzą i umiejętnościami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Oceniają swoją pracę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 razie potrzeby szukają rady i wsparcia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Identyﬁkują swoje mocne i słabe strony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Wykorzystują dotychczasowe doświadczenia w uczeniu się </a:t>
            </a:r>
            <a:r>
              <a:rPr lang="pl-PL" sz="2000" cap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5298" name="Tytuł 1"/>
          <p:cNvSpPr>
            <a:spLocks noGrp="1"/>
          </p:cNvSpPr>
          <p:nvPr>
            <p:ph type="title"/>
          </p:nvPr>
        </p:nvSpPr>
        <p:spPr>
          <a:xfrm>
            <a:off x="762000" y="404813"/>
            <a:ext cx="7924800" cy="1655762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5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Umiejętność uczenia się</a:t>
            </a:r>
            <a:endParaRPr lang="pl-PL" altLang="pl-PL" sz="2400" cap="none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428736"/>
            <a:ext cx="8054975" cy="49530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sz="2000" b="1" cap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Naucz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yciel kształtuje 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postawy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niezbędne do uczenia się przez cale życie</a:t>
            </a:r>
            <a:r>
              <a:rPr lang="pl-PL" sz="2000" b="1" cap="non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w uczniach motywację do uczenia się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Kierując do uczniów komunikaty wzmacniające ich wiarę we własne możliwości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Stwarza uczniom możliwości do osiągania sukcesów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Zachęca do samodzielnego rozwiązywania problemów (pokonywania przeszkód i trudności)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do wykorzystywania doświadczeń z życia w procesie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uczenia się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ciekawość w poszukiwaniu możliwości uczenia się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 wykorzystywania tego procesu w różnorodnych sytuacjach życiowych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6322" name="Tytuł 1"/>
          <p:cNvSpPr>
            <a:spLocks noGrp="1"/>
          </p:cNvSpPr>
          <p:nvPr>
            <p:ph type="title"/>
          </p:nvPr>
        </p:nvSpPr>
        <p:spPr>
          <a:xfrm>
            <a:off x="762000" y="1"/>
            <a:ext cx="7924800" cy="1643050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5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Umiejętności uczenia się</a:t>
            </a: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2000" y="1214422"/>
            <a:ext cx="8274050" cy="5527691"/>
          </a:xfrm>
          <a:prstGeom prst="rect">
            <a:avLst/>
          </a:prstGeom>
        </p:spPr>
        <p:txBody>
          <a:bodyPr/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kształtuje kompetencje 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społeczne i obywatelskie, tworząc sytuacje, w których… uczniowie: 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uczą się tolerancji i poszanowania dla odmienności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wykazują gotowość do poszanowania wartości i prywatności innych osób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wyrażają i rozumieją różne punkty widzenia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negocjują i rozwiązują konﬂikty w sposób pokojowy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nabywają umiejętności radzenia sobie ze stresem i frustracją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wykazują się empatią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wypracowują i osiągają kompromis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wykazują się poczuciem obowiązku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uczestniczą w życiu publicznym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budują poczucie tożsamości lokalnej, regionalnej, państwowej, europejskiej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8370" name="Tytuł 1"/>
          <p:cNvSpPr>
            <a:spLocks noGrp="1"/>
          </p:cNvSpPr>
          <p:nvPr>
            <p:ph type="title"/>
          </p:nvPr>
        </p:nvSpPr>
        <p:spPr>
          <a:xfrm>
            <a:off x="762000" y="1"/>
            <a:ext cx="7924800" cy="1500174"/>
          </a:xfrm>
        </p:spPr>
        <p:txBody>
          <a:bodyPr/>
          <a:lstStyle/>
          <a:p>
            <a:pPr algn="ctr"/>
            <a:r>
              <a:rPr lang="pl-PL" altLang="pl-PL" sz="2800" dirty="0" smtClean="0">
                <a:solidFill>
                  <a:srgbClr val="000000"/>
                </a:solidFill>
                <a:cs typeface="Arial" charset="0"/>
              </a:rPr>
              <a:t>6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cap="none" dirty="0" smtClean="0">
                <a:solidFill>
                  <a:schemeClr val="tx1"/>
                </a:solidFill>
              </a:rPr>
              <a:t> Kompetencje społeczne i obywatelskie</a:t>
            </a:r>
            <a:endParaRPr lang="pl-PL" altLang="pl-PL" sz="2400" cap="none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928670"/>
            <a:ext cx="8232775" cy="55959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kształtuje 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postawy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społeczne i obywatelskie: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zainteresowanie rozwojem społeczno-gospodarczym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zachęca do komunikacji międzykulturowej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do szacunku dla różnorodności i innych ludzi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przygotowuje na pokonywanie uprzedzeń i osiąganie kompromisu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podkreśla konieczność pełnego poszanowania praw każdego człowieka 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uczy uznania i zrozumienia różnic w systemach wartości różnych religii i grup etnicznych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buduje poczucie przynależności do własnego otoczenia, kraju, unii europejskiej i europy jako całości oraz do świata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podkreśla potrzebę zrozumienia i poszanowania wspólnych wartości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zachęca do działalności obywatelskiej i społecznej </a:t>
            </a: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9394" name="Tytuł 1"/>
          <p:cNvSpPr>
            <a:spLocks noGrp="1"/>
          </p:cNvSpPr>
          <p:nvPr>
            <p:ph type="title"/>
          </p:nvPr>
        </p:nvSpPr>
        <p:spPr>
          <a:xfrm>
            <a:off x="571472" y="0"/>
            <a:ext cx="7924800" cy="928670"/>
          </a:xfrm>
        </p:spPr>
        <p:txBody>
          <a:bodyPr>
            <a:normAutofit fontScale="90000"/>
          </a:bodyPr>
          <a:lstStyle/>
          <a:p>
            <a:pPr algn="ctr"/>
            <a:r>
              <a:rPr lang="pl-PL" altLang="pl-PL" sz="28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8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800" dirty="0" smtClean="0">
                <a:solidFill>
                  <a:srgbClr val="000000"/>
                </a:solidFill>
                <a:cs typeface="Arial" charset="0"/>
              </a:rPr>
              <a:t>6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sz="2400" cap="none" dirty="0" smtClean="0">
                <a:solidFill>
                  <a:schemeClr val="tx1"/>
                </a:solidFill>
              </a:rPr>
              <a:t> Kompetencje społeczne i obywatelskie</a:t>
            </a:r>
            <a:br>
              <a:rPr lang="pl-PL" sz="2400" cap="none" dirty="0" smtClean="0">
                <a:solidFill>
                  <a:schemeClr val="tx1"/>
                </a:solidFill>
              </a:rPr>
            </a:br>
            <a:endParaRPr lang="pl-PL" altLang="pl-PL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1500174"/>
            <a:ext cx="8232775" cy="5024451"/>
          </a:xfrm>
          <a:prstGeom prst="rect">
            <a:avLst/>
          </a:prstGeom>
        </p:spPr>
        <p:txBody>
          <a:bodyPr/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wyposaża uczniów w </a:t>
            </a:r>
            <a:r>
              <a:rPr lang="pl-PL" sz="2000" b="1" cap="none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inicjatywności i przedsiębiorczości: 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udziela pomocy w identyﬁkowaniu dostępnych możliwości działalności osobistej, społecznej, gospodarczej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zapoznaje uczniów z zasadami działania organizacji, stowarzyszeń, podmiotów gospodarczych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szanse i wyzwania stojące przed pracodawcami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i organizacjami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porusza zagadnienia etyczne związane z przedsiębiorstwami oraz tym, w jaki sposób mogą one wywoływać pozytywne zmiany, np. poprzez sprawiedliwy handel lub przedsięwzięcia społeczne </a:t>
            </a:r>
            <a:endParaRPr lang="pl-PL" sz="2000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0418" name="Tytuł 1"/>
          <p:cNvSpPr>
            <a:spLocks noGrp="1"/>
          </p:cNvSpPr>
          <p:nvPr>
            <p:ph type="title"/>
          </p:nvPr>
        </p:nvSpPr>
        <p:spPr>
          <a:xfrm>
            <a:off x="803275" y="476250"/>
            <a:ext cx="8232775" cy="1166800"/>
          </a:xfrm>
        </p:spPr>
        <p:txBody>
          <a:bodyPr>
            <a:normAutofit fontScale="90000"/>
          </a:bodyPr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7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Kompetencje w zakresie przedsiębiorczości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2362200"/>
            <a:ext cx="8232775" cy="4162425"/>
          </a:xfrm>
          <a:prstGeom prst="rect">
            <a:avLst/>
          </a:prstGeom>
        </p:spPr>
        <p:txBody>
          <a:bodyPr/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</a:t>
            </a:r>
            <a:r>
              <a:rPr lang="pl-PL" sz="2000" b="1" cap="none" dirty="0" smtClean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pl-PL" sz="20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kształtuje inicjatywność i przedsiębiorczość, </a:t>
            </a:r>
            <a:r>
              <a:rPr lang="pl-PL" sz="2000" b="1" cap="none" dirty="0" smtClean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/>
            </a:r>
            <a:br>
              <a:rPr lang="pl-PL" sz="2000" b="1" cap="none" dirty="0" smtClean="0">
                <a:ln w="0"/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tworząc sytuacje, w których… uczniowie: </a:t>
            </a:r>
          </a:p>
          <a:p>
            <a:pPr marL="109728" indent="0" algn="just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  <a:defRPr/>
            </a:pPr>
            <a:endParaRPr lang="pl-PL" sz="2000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zgłaszają i podejmują własne pomysły, inicjatywy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planują i organizują zadania własne, zespołowe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uczą się kierować pracą grupy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aktywnie włączają się w realizację zadań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podejmują przedsięwzięcia o charakterze społecznym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analizują i oceniają efektywność realizowanych zadań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1442" name="Tytuł 1"/>
          <p:cNvSpPr>
            <a:spLocks noGrp="1"/>
          </p:cNvSpPr>
          <p:nvPr>
            <p:ph type="title"/>
          </p:nvPr>
        </p:nvSpPr>
        <p:spPr>
          <a:xfrm>
            <a:off x="803275" y="476250"/>
            <a:ext cx="8232775" cy="1657350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7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Kompetencje w zakresie przedsiębiorczości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2362200"/>
            <a:ext cx="8232775" cy="4162425"/>
          </a:xfrm>
          <a:prstGeom prst="rect">
            <a:avLst/>
          </a:prstGeom>
        </p:spPr>
        <p:txBody>
          <a:bodyPr/>
          <a:lstStyle/>
          <a:p>
            <a:pPr marL="109728" indent="0">
              <a:buClrTx/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kształtuje 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postawy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sprzyjające inicjatywności                          </a:t>
            </a:r>
            <a:b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i przedsiębiorczości: </a:t>
            </a:r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zachęca uczniów do zgłaszania i realizowania własnych pomysłów, inicjatyw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wspiera uczniów w realizacji ich pomysłów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rozbudza motywację i determinację w kierunku realizowania celów </a:t>
            </a:r>
          </a:p>
          <a:p>
            <a:pPr marL="0" indent="0" algn="ctr">
              <a:buClrTx/>
              <a:buFont typeface="Wingdings" pitchFamily="2" charset="2"/>
              <a:buNone/>
              <a:defRPr/>
            </a:pPr>
            <a:endParaRPr lang="pl-PL" sz="900" dirty="0" smtClean="0"/>
          </a:p>
          <a:p>
            <a:pPr marL="109728" indent="0">
              <a:buClrTx/>
              <a:buFont typeface="Wingdings" pitchFamily="2" charset="2"/>
              <a:buNone/>
              <a:defRPr/>
            </a:pPr>
            <a:endParaRPr lang="pl-PL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2466" name="Tytuł 1"/>
          <p:cNvSpPr>
            <a:spLocks noGrp="1"/>
          </p:cNvSpPr>
          <p:nvPr>
            <p:ph type="title"/>
          </p:nvPr>
        </p:nvSpPr>
        <p:spPr>
          <a:xfrm>
            <a:off x="803275" y="476250"/>
            <a:ext cx="8232775" cy="1657350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7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Kompetencje w zakresie przedsiębiorczości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2000240"/>
            <a:ext cx="8232775" cy="4524385"/>
          </a:xfrm>
          <a:prstGeom prst="rect">
            <a:avLst/>
          </a:prstGeom>
        </p:spPr>
        <p:txBody>
          <a:bodyPr/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wyposaża uczniów w </a:t>
            </a:r>
            <a:r>
              <a:rPr lang="pl-PL" sz="2000" b="1" cap="none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wiedzę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niezbędną do budowania świadomości i ekspresji kulturalnej: 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pl-PL" sz="2000" cap="none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zapoznaje uczniów z najważniejszymi dziełami kultury (regionalnej, narodowej, europejskiej, światowej), w tym współczesnej kultury popularnej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do rozumienia kulturowej i językowej różnorodności w kraju, </a:t>
            </a:r>
            <a:b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 europie i w innych regionach świata oraz konieczności jej zachowania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uświadamia znaczenie czynników estetycznych w życiu codziennym</a:t>
            </a:r>
            <a:endParaRPr lang="pl-PL" sz="2000" cap="none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3490" name="Tytuł 1"/>
          <p:cNvSpPr>
            <a:spLocks noGrp="1"/>
          </p:cNvSpPr>
          <p:nvPr>
            <p:ph type="title"/>
          </p:nvPr>
        </p:nvSpPr>
        <p:spPr>
          <a:xfrm>
            <a:off x="803275" y="476250"/>
            <a:ext cx="8232775" cy="1657350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8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Kompetencje w zakresie świadomości </a:t>
            </a:r>
            <a:b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i ekspresji kulturalnej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2420938"/>
            <a:ext cx="8232775" cy="41624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Font typeface="Wingdings" pitchFamily="2" charset="2"/>
              <a:buNone/>
              <a:defRPr/>
            </a:pPr>
            <a:r>
              <a:rPr lang="pl-PL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auczyciel kształtuje</a:t>
            </a:r>
            <a:r>
              <a:rPr lang="pl-PL" sz="2000" b="1" cap="none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postawy </a:t>
            </a: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niezbędne w budowaniu świadomości </a:t>
            </a:r>
            <a:b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pl-PL" sz="20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i ekspresji kulturalnej: </a:t>
            </a:r>
          </a:p>
          <a:p>
            <a:pPr marL="109728" indent="0">
              <a:buFont typeface="Wingdings" pitchFamily="2" charset="2"/>
              <a:buNone/>
              <a:defRPr/>
            </a:pPr>
            <a:endParaRPr lang="pl-PL" sz="20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uczy szacunku i otwartej postawy wobec różnorodności ekspresji kulturalnej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zachęca do kreatywności oraz chęci pielęgnowania zdolności estetycznych poprzez wyrażanie siebie środkami artystycznymi</a:t>
            </a:r>
          </a:p>
          <a:p>
            <a:pPr>
              <a:buClrTx/>
              <a:buFontTx/>
              <a:buChar char="-"/>
              <a:defRPr/>
            </a:pPr>
            <a:r>
              <a:rPr lang="pl-PL" sz="2000" cap="none" dirty="0" smtClean="0">
                <a:solidFill>
                  <a:srgbClr val="000000"/>
                </a:solidFill>
                <a:cs typeface="Arial" panose="020B0604020202020204" pitchFamily="34" charset="0"/>
              </a:rPr>
              <a:t>wdraża do udziału w życiu kulturalnym </a:t>
            </a:r>
            <a:endParaRPr lang="pl-PL" sz="2000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5538" name="Tytuł 1"/>
          <p:cNvSpPr>
            <a:spLocks noGrp="1"/>
          </p:cNvSpPr>
          <p:nvPr>
            <p:ph type="title"/>
          </p:nvPr>
        </p:nvSpPr>
        <p:spPr>
          <a:xfrm>
            <a:off x="803275" y="476250"/>
            <a:ext cx="8232775" cy="1657350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8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Kompetencje w zakresie świadomości </a:t>
            </a:r>
            <a:b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  <a:t>i ekspresji kulturalnej</a:t>
            </a:r>
            <a:br>
              <a:rPr lang="pl-PL" altLang="pl-PL" sz="2400" cap="none" dirty="0" smtClean="0">
                <a:solidFill>
                  <a:srgbClr val="00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3275" y="1928802"/>
            <a:ext cx="8232775" cy="459582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pl-PL" sz="18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itchFamily="34" charset="0"/>
              </a:rPr>
              <a:t>Nauczyciel </a:t>
            </a:r>
            <a:r>
              <a:rPr lang="pl-PL" sz="1800" b="1" cap="none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itchFamily="34" charset="0"/>
              </a:rPr>
              <a:t>kształtuje świadomość i ekspresję kulturalną</a:t>
            </a:r>
            <a:r>
              <a:rPr lang="pl-PL" sz="1800" b="1" cap="none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itchFamily="34" charset="0"/>
              </a:rPr>
              <a:t>, tworząc sytuacje, w których… uczniowie: </a:t>
            </a:r>
          </a:p>
          <a:p>
            <a:pPr marL="109728" inden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pl-PL" sz="1800" b="1" cap="none" dirty="0" smtClea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1800" cap="none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poznają najważniejsze dzieła kultury, w tym współczesnej kultury popularnej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1800" cap="none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budują świadomość lokalnego, narodowego i europejskiego dziedzictwa kulturalnego oraz jego miejsca w świecie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1800" cap="none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kształtują wrażliwość i uczą się odczuwać przyjemność z odbioru dzieł sztuki (muzyki, sztuk teatralnych, literatury i sztuk wizualnych)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1800" cap="none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wyrażają poglądy i uczucia na temat literatury, muzyki, sztuk teatralnych, itp.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pl-PL" sz="1800" cap="none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uczestniczą w życiu kulturalnym </a:t>
            </a:r>
            <a:endParaRPr lang="pl-PL" sz="1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64514" name="Tytuł 1"/>
          <p:cNvSpPr>
            <a:spLocks noGrp="1"/>
          </p:cNvSpPr>
          <p:nvPr>
            <p:ph type="title"/>
          </p:nvPr>
        </p:nvSpPr>
        <p:spPr>
          <a:xfrm>
            <a:off x="803275" y="476250"/>
            <a:ext cx="8232775" cy="1657350"/>
          </a:xfrm>
        </p:spPr>
        <p:txBody>
          <a:bodyPr/>
          <a:lstStyle/>
          <a:p>
            <a:pPr algn="ctr"/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>8</a:t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pitchFamily="34" charset="0"/>
              </a:rPr>
              <a:t>Kompetencje w zakresie świadomości </a:t>
            </a:r>
            <a:br>
              <a:rPr lang="pl-PL" altLang="pl-PL" sz="2400" cap="none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pl-PL" altLang="pl-PL" sz="2400" cap="none" dirty="0" smtClean="0">
                <a:solidFill>
                  <a:srgbClr val="000000"/>
                </a:solidFill>
                <a:cs typeface="Arial" pitchFamily="34" charset="0"/>
              </a:rPr>
              <a:t>i ekspresji kulturalnej</a:t>
            </a:r>
            <a: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  <a:t/>
            </a:r>
            <a:br>
              <a:rPr lang="pl-PL" altLang="pl-PL" sz="2400" dirty="0" smtClean="0">
                <a:solidFill>
                  <a:srgbClr val="000000"/>
                </a:solidFill>
                <a:cs typeface="Arial" charset="0"/>
              </a:rPr>
            </a:br>
            <a:endParaRPr lang="pl-PL" altLang="pl-PL" sz="24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>
          <a:xfrm>
            <a:off x="250825" y="1268413"/>
            <a:ext cx="8589963" cy="34559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altLang="pl-PL" b="1" i="1" cap="none" dirty="0" smtClean="0">
                <a:solidFill>
                  <a:schemeClr val="tx1"/>
                </a:solidFill>
                <a:cs typeface="Arial" pitchFamily="34" charset="0"/>
              </a:rPr>
              <a:t>Kompetencje kluczowe </a:t>
            </a:r>
            <a:br>
              <a:rPr lang="pl-PL" altLang="pl-PL" b="1" i="1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pl-PL" altLang="pl-PL" b="1" i="1" cap="none" dirty="0" smtClean="0">
                <a:solidFill>
                  <a:schemeClr val="tx1"/>
                </a:solidFill>
                <a:cs typeface="Arial" pitchFamily="34" charset="0"/>
              </a:rPr>
              <a:t>kształtujemy </a:t>
            </a:r>
            <a:br>
              <a:rPr lang="pl-PL" altLang="pl-PL" b="1" i="1" cap="none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pl-PL" altLang="pl-PL" b="1" i="1" cap="none" dirty="0" smtClean="0">
                <a:solidFill>
                  <a:schemeClr val="tx1"/>
                </a:solidFill>
                <a:cs typeface="Arial" pitchFamily="34" charset="0"/>
              </a:rPr>
              <a:t>przez całe życie. </a:t>
            </a:r>
            <a:r>
              <a:rPr lang="pl-PL" altLang="pl-PL" b="1" i="1" cap="none" dirty="0" smtClean="0">
                <a:solidFill>
                  <a:schemeClr val="accent6"/>
                </a:solidFill>
                <a:cs typeface="Arial" pitchFamily="34" charset="0"/>
              </a:rPr>
              <a:t/>
            </a:r>
            <a:br>
              <a:rPr lang="pl-PL" altLang="pl-PL" b="1" i="1" cap="none" dirty="0" smtClean="0">
                <a:solidFill>
                  <a:schemeClr val="accent6"/>
                </a:solidFill>
                <a:cs typeface="Arial" pitchFamily="34" charset="0"/>
              </a:rPr>
            </a:br>
            <a:r>
              <a:rPr lang="pl-PL" altLang="pl-PL" b="1" i="1" cap="none" dirty="0" smtClean="0">
                <a:solidFill>
                  <a:schemeClr val="accent6"/>
                </a:solidFill>
                <a:cs typeface="Arial" pitchFamily="34" charset="0"/>
              </a:rPr>
              <a:t/>
            </a:r>
            <a:br>
              <a:rPr lang="pl-PL" altLang="pl-PL" b="1" i="1" cap="none" dirty="0" smtClean="0">
                <a:solidFill>
                  <a:schemeClr val="accent6"/>
                </a:solidFill>
                <a:cs typeface="Arial" pitchFamily="34" charset="0"/>
              </a:rPr>
            </a:br>
            <a:r>
              <a:rPr lang="pl-PL" altLang="pl-PL" b="1" i="1" cap="none" dirty="0" smtClean="0">
                <a:solidFill>
                  <a:schemeClr val="tx1"/>
                </a:solidFill>
                <a:cs typeface="Arial" pitchFamily="34" charset="0"/>
              </a:rPr>
              <a:t>W szkole ważne jest, aby sposób ich kształtowania odpowiadał potrzebom rozwojowym danego etapu.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3200" dirty="0" smtClean="0">
                <a:solidFill>
                  <a:schemeClr val="tx1"/>
                </a:solidFill>
              </a:rPr>
              <a:t>Po co kształtować kompetencje kluczowe u uczniów?</a:t>
            </a:r>
            <a:endParaRPr lang="pl-PL" sz="3200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Uczniowie dzięki nabywaniu </a:t>
            </a:r>
            <a:r>
              <a:rPr lang="pl-PL" b="1" dirty="0"/>
              <a:t>kompetencji </a:t>
            </a:r>
            <a:r>
              <a:rPr lang="pl-PL" b="1" dirty="0" smtClean="0"/>
              <a:t>są</a:t>
            </a:r>
            <a:r>
              <a:rPr lang="pl-PL" dirty="0" smtClean="0"/>
              <a:t>:</a:t>
            </a:r>
          </a:p>
          <a:p>
            <a:r>
              <a:rPr lang="pl-PL" dirty="0" smtClean="0"/>
              <a:t>bardziej </a:t>
            </a:r>
            <a:r>
              <a:rPr lang="pl-PL" dirty="0"/>
              <a:t>zmotywowani do nauki, </a:t>
            </a:r>
            <a:endParaRPr lang="pl-PL" dirty="0" smtClean="0"/>
          </a:p>
          <a:p>
            <a:r>
              <a:rPr lang="pl-PL" dirty="0" smtClean="0"/>
              <a:t>lepiej </a:t>
            </a:r>
            <a:r>
              <a:rPr lang="pl-PL" dirty="0"/>
              <a:t>radzą sobie z porażkami, </a:t>
            </a:r>
            <a:endParaRPr lang="pl-PL" dirty="0" smtClean="0"/>
          </a:p>
          <a:p>
            <a:r>
              <a:rPr lang="pl-PL" dirty="0" smtClean="0"/>
              <a:t>lepiej </a:t>
            </a:r>
            <a:r>
              <a:rPr lang="pl-PL" dirty="0"/>
              <a:t>internalizują </a:t>
            </a:r>
            <a:r>
              <a:rPr lang="pl-PL" dirty="0" smtClean="0"/>
              <a:t>sukcesy(to </a:t>
            </a:r>
            <a:r>
              <a:rPr lang="pl-PL" dirty="0"/>
              <a:t>znaczy, że uczą się nie tylko na porażkach, ale i na </a:t>
            </a:r>
            <a:r>
              <a:rPr lang="pl-PL" dirty="0" smtClean="0"/>
              <a:t>sukcesach)</a:t>
            </a:r>
          </a:p>
          <a:p>
            <a:r>
              <a:rPr lang="pl-PL" dirty="0" smtClean="0"/>
              <a:t>sprawiają </a:t>
            </a:r>
            <a:r>
              <a:rPr lang="pl-PL" dirty="0"/>
              <a:t>mniej kłopotów w szkołach, </a:t>
            </a:r>
            <a:endParaRPr lang="pl-PL" dirty="0" smtClean="0"/>
          </a:p>
          <a:p>
            <a:r>
              <a:rPr lang="pl-PL" dirty="0" smtClean="0"/>
              <a:t>potrafią </a:t>
            </a:r>
            <a:r>
              <a:rPr lang="pl-PL" dirty="0"/>
              <a:t>skuteczniej komunikować się </a:t>
            </a:r>
            <a:r>
              <a:rPr lang="pl-PL" dirty="0" smtClean="0"/>
              <a:t>                         z </a:t>
            </a:r>
            <a:r>
              <a:rPr lang="pl-PL" dirty="0"/>
              <a:t>nauczycielem, przez co dostają od niego lepsze wsparcie. </a:t>
            </a:r>
            <a:endParaRPr lang="pl-PL" dirty="0" smtClean="0"/>
          </a:p>
          <a:p>
            <a:pPr algn="ctr"/>
            <a:r>
              <a:rPr lang="pl-PL" dirty="0" smtClean="0"/>
              <a:t>To </a:t>
            </a:r>
            <a:r>
              <a:rPr lang="pl-PL" dirty="0"/>
              <a:t>pewne: proces wychowawczy wspiera proces nauczania.</a:t>
            </a:r>
          </a:p>
        </p:txBody>
      </p:sp>
    </p:spTree>
    <p:extLst>
      <p:ext uri="{BB962C8B-B14F-4D97-AF65-F5344CB8AC3E}">
        <p14:creationId xmlns:p14="http://schemas.microsoft.com/office/powerpoint/2010/main" xmlns="" val="292735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ymbol zastępczy zawartości 2"/>
          <p:cNvSpPr>
            <a:spLocks noGrp="1"/>
          </p:cNvSpPr>
          <p:nvPr>
            <p:ph idx="1"/>
          </p:nvPr>
        </p:nvSpPr>
        <p:spPr>
          <a:xfrm>
            <a:off x="609600" y="2160588"/>
            <a:ext cx="8105804" cy="3881437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r>
              <a:rPr lang="pl-PL" altLang="pl-PL" sz="2800" b="1" cap="none" dirty="0" smtClean="0"/>
              <a:t>Podstawa programowa kształcenia ogólnego </a:t>
            </a:r>
            <a:r>
              <a:rPr lang="pl-PL" altLang="pl-PL" sz="2800" cap="none" dirty="0" smtClean="0"/>
              <a:t>wyróżnia </a:t>
            </a:r>
            <a:r>
              <a:rPr lang="pl-PL" altLang="pl-PL" sz="2800" b="1" cap="none" dirty="0" smtClean="0"/>
              <a:t>umiejętności</a:t>
            </a:r>
            <a:r>
              <a:rPr lang="pl-PL" altLang="pl-PL" sz="2800" cap="none" dirty="0" smtClean="0"/>
              <a:t> uznane za konieczne do uzyskania kompetencji kluczowych. </a:t>
            </a:r>
          </a:p>
          <a:p>
            <a:pPr algn="just" eaLnBrk="1" hangingPunct="1"/>
            <a:r>
              <a:rPr lang="pl-PL" altLang="pl-PL" sz="2800" cap="none" dirty="0" smtClean="0"/>
              <a:t>Umiejętności należy rozumieć jako zadania szkoły.</a:t>
            </a:r>
            <a:endParaRPr lang="pl-PL" altLang="pl-PL" sz="2800" u="sng" cap="none" dirty="0" smtClean="0"/>
          </a:p>
        </p:txBody>
      </p:sp>
      <p:sp>
        <p:nvSpPr>
          <p:cNvPr id="184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l-PL" altLang="pl-PL" cap="none" dirty="0" smtClean="0"/>
              <a:t>Umiejętności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Symbol zastępczy zawartości 2"/>
          <p:cNvSpPr>
            <a:spLocks noGrp="1"/>
          </p:cNvSpPr>
          <p:nvPr>
            <p:ph idx="1"/>
          </p:nvPr>
        </p:nvSpPr>
        <p:spPr>
          <a:xfrm>
            <a:off x="609600" y="2160588"/>
            <a:ext cx="7820052" cy="3881437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altLang="pl-PL" sz="2400" cap="none" dirty="0" smtClean="0"/>
              <a:t>W programach nauczania treści przedmiotowe powinny być nierozerwalnie splecione z umiejętnościami kluczowymi i nauczane jednocześnie. Tak, aby uczniowie koncentrowali się zarówno na treści, jak i na procesie pracy.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2400" cap="none" dirty="0" smtClean="0"/>
              <a:t>	Celem procesu dydaktycznego nie jest jedynie przekazywanie wiedzy czerpanej z określonych dyscyplin naukowych, lecz również rozwijanie umiejętności, które ułatwią absolwentowi uczestniczenie w życiu społecznym i zawodowym</a:t>
            </a:r>
          </a:p>
        </p:txBody>
      </p:sp>
      <p:sp>
        <p:nvSpPr>
          <p:cNvPr id="21506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pl-PL" altLang="pl-PL" sz="3200" cap="none" dirty="0" smtClean="0">
                <a:solidFill>
                  <a:schemeClr val="tx1"/>
                </a:solidFill>
              </a:rPr>
              <a:t>Treści przedmiotowe i umiejętności kluczowe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Symbol zastępczy zawartości 2"/>
          <p:cNvSpPr>
            <a:spLocks noGrp="1"/>
          </p:cNvSpPr>
          <p:nvPr>
            <p:ph idx="1"/>
          </p:nvPr>
        </p:nvSpPr>
        <p:spPr>
          <a:xfrm>
            <a:off x="609600" y="1857364"/>
            <a:ext cx="6348413" cy="4184661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Motywacja </a:t>
            </a:r>
            <a:r>
              <a:rPr lang="pl-PL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  </a:t>
            </a: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uczniów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Ocenianie kształtujące </a:t>
            </a:r>
            <a:r>
              <a:rPr lang="pl-PL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 </a:t>
            </a: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nauczania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Informacja </a:t>
            </a:r>
            <a:r>
              <a:rPr lang="pl-PL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 </a:t>
            </a: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zwrotna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Pozytywne </a:t>
            </a:r>
            <a:r>
              <a:rPr lang="pl-PL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 </a:t>
            </a: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relacje nauczyciel – uczeń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Zajęcia pozalekcyjne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Uczenie się w małych grupach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Praca domowa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Cele będące wyzwaniem</a:t>
            </a:r>
          </a:p>
          <a:p>
            <a:pPr>
              <a:lnSpc>
                <a:spcPct val="80000"/>
              </a:lnSpc>
              <a:spcBef>
                <a:spcPct val="0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Liczebność klasy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pl-PL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I</a:t>
            </a: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ndywidualizacja nauczania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Zaangażowanie rodziców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Doskonalenie nauczycieli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Wpływ rówieśników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Wiedza przedmiotowa nauczycieli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Samoocena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Podział grup według zdolności </a:t>
            </a:r>
          </a:p>
          <a:p>
            <a:pPr>
              <a:lnSpc>
                <a:spcPct val="80000"/>
              </a:lnSpc>
              <a:spcBef>
                <a:spcPts val="475"/>
              </a:spcBef>
              <a:buClr>
                <a:srgbClr val="000000"/>
              </a:buClr>
              <a:defRPr/>
            </a:pPr>
            <a:r>
              <a:rPr lang="en-US" altLang="pl-PL" sz="17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Zadawanie pytań przez uczniów</a:t>
            </a:r>
            <a:r>
              <a:rPr lang="en-US" altLang="pl-PL" sz="1600" cap="none" dirty="0" smtClean="0">
                <a:solidFill>
                  <a:srgbClr val="000000"/>
                </a:solidFill>
                <a:sym typeface="Arial" panose="020B0604020202020204" pitchFamily="34" charset="0"/>
              </a:rPr>
              <a:t>   </a:t>
            </a:r>
            <a:endParaRPr lang="en-US" altLang="pl-PL" sz="1600" dirty="0" smtClean="0">
              <a:solidFill>
                <a:srgbClr val="000000"/>
              </a:solidFill>
              <a:sym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l-PL" altLang="pl-PL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78" name="Tytuł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095970"/>
          </a:xfrm>
        </p:spPr>
        <p:txBody>
          <a:bodyPr/>
          <a:lstStyle/>
          <a:p>
            <a:pPr algn="ctr" eaLnBrk="1" hangingPunct="1"/>
            <a:r>
              <a:rPr lang="en-US" altLang="pl-PL" sz="2400" b="1" cap="none" dirty="0" smtClean="0">
                <a:solidFill>
                  <a:srgbClr val="000000"/>
                </a:solidFill>
                <a:sym typeface="Arial" pitchFamily="34" charset="0"/>
              </a:rPr>
              <a:t>Przykładowe czynniki </a:t>
            </a:r>
            <a:r>
              <a:rPr lang="pl-PL" altLang="pl-PL" sz="2400" b="1" cap="none" dirty="0" smtClean="0">
                <a:solidFill>
                  <a:srgbClr val="000000"/>
                </a:solidFill>
                <a:sym typeface="Arial" pitchFamily="34" charset="0"/>
              </a:rPr>
              <a:t/>
            </a:r>
            <a:br>
              <a:rPr lang="pl-PL" altLang="pl-PL" sz="2400" b="1" cap="none" dirty="0" smtClean="0">
                <a:solidFill>
                  <a:srgbClr val="000000"/>
                </a:solidFill>
                <a:sym typeface="Arial" pitchFamily="34" charset="0"/>
              </a:rPr>
            </a:br>
            <a:r>
              <a:rPr lang="en-US" altLang="pl-PL" sz="2400" b="1" cap="none" dirty="0" smtClean="0">
                <a:solidFill>
                  <a:srgbClr val="000000"/>
                </a:solidFill>
                <a:sym typeface="Arial" pitchFamily="34" charset="0"/>
              </a:rPr>
              <a:t>wpływające na wyniki w nauce</a:t>
            </a:r>
            <a:endParaRPr lang="pl-PL" altLang="pl-PL" sz="2400" cap="non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Symbol zastępczy zawartości 2"/>
          <p:cNvSpPr>
            <a:spLocks noGrp="1"/>
          </p:cNvSpPr>
          <p:nvPr>
            <p:ph idx="1"/>
          </p:nvPr>
        </p:nvSpPr>
        <p:spPr>
          <a:xfrm>
            <a:off x="231775" y="1444625"/>
            <a:ext cx="8912225" cy="47847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pl-PL" sz="1800" cap="none" dirty="0" smtClean="0"/>
              <a:t>Oczywiście wykorzystujące kompetencje kluczowe:</a:t>
            </a:r>
          </a:p>
          <a:p>
            <a:pPr>
              <a:defRPr/>
            </a:pPr>
            <a:r>
              <a:rPr lang="pl-PL" sz="1800" cap="none" dirty="0" smtClean="0"/>
              <a:t>Wnioskowanie</a:t>
            </a:r>
          </a:p>
          <a:p>
            <a:pPr>
              <a:defRPr/>
            </a:pPr>
            <a:r>
              <a:rPr lang="pl-PL" sz="1800" cap="none" dirty="0" smtClean="0"/>
              <a:t>Inteligencja emocjonalna</a:t>
            </a:r>
          </a:p>
          <a:p>
            <a:pPr>
              <a:defRPr/>
            </a:pPr>
            <a:r>
              <a:rPr lang="pl-PL" sz="1800" cap="none" dirty="0" smtClean="0"/>
              <a:t>Sprawność adaptacyjna</a:t>
            </a:r>
          </a:p>
          <a:p>
            <a:pPr>
              <a:defRPr/>
            </a:pPr>
            <a:r>
              <a:rPr lang="pl-PL" sz="1800" cap="none" dirty="0" smtClean="0"/>
              <a:t>Kompetencje międzykulturowe</a:t>
            </a:r>
          </a:p>
          <a:p>
            <a:pPr>
              <a:defRPr/>
            </a:pPr>
            <a:r>
              <a:rPr lang="pl-PL" sz="1800" cap="none" dirty="0" smtClean="0"/>
              <a:t>Przetwarzanie danych</a:t>
            </a:r>
          </a:p>
          <a:p>
            <a:pPr>
              <a:defRPr/>
            </a:pPr>
            <a:r>
              <a:rPr lang="pl-PL" sz="1800" cap="none" dirty="0" smtClean="0"/>
              <a:t>Kompetencje cyfrowe</a:t>
            </a:r>
          </a:p>
          <a:p>
            <a:pPr>
              <a:defRPr/>
            </a:pPr>
            <a:r>
              <a:rPr lang="pl-PL" sz="1800" cap="none" dirty="0" smtClean="0"/>
              <a:t>Międzydyscyplinarność</a:t>
            </a:r>
          </a:p>
          <a:p>
            <a:pPr>
              <a:defRPr/>
            </a:pPr>
            <a:r>
              <a:rPr lang="pl-PL" sz="1800" cap="none" dirty="0" smtClean="0"/>
              <a:t>Myślenie projektowe</a:t>
            </a:r>
          </a:p>
          <a:p>
            <a:pPr>
              <a:defRPr/>
            </a:pPr>
            <a:r>
              <a:rPr lang="pl-PL" sz="1800" cap="none" dirty="0" smtClean="0"/>
              <a:t>Praca w szumie</a:t>
            </a:r>
          </a:p>
          <a:p>
            <a:pPr>
              <a:defRPr/>
            </a:pPr>
            <a:r>
              <a:rPr lang="pl-PL" sz="1800" cap="none" dirty="0" smtClean="0"/>
              <a:t>Praca w wirtualu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pl-PL" altLang="pl-PL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730" name="Tytuł 1"/>
          <p:cNvSpPr>
            <a:spLocks noGrp="1"/>
          </p:cNvSpPr>
          <p:nvPr>
            <p:ph type="title"/>
          </p:nvPr>
        </p:nvSpPr>
        <p:spPr>
          <a:xfrm>
            <a:off x="685332" y="500041"/>
            <a:ext cx="7773338" cy="85725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tx1"/>
                </a:solidFill>
              </a:rPr>
              <a:t> </a:t>
            </a:r>
            <a:r>
              <a:rPr lang="pl-PL" sz="2800" cap="none" dirty="0" smtClean="0">
                <a:solidFill>
                  <a:schemeClr val="tx1"/>
                </a:solidFill>
              </a:rPr>
              <a:t>Jakich umiejętności będzie potrzebował pracownik przyszłości?</a:t>
            </a:r>
            <a:r>
              <a:rPr lang="pl-PL" sz="2800" cap="none" dirty="0" smtClean="0"/>
              <a:t/>
            </a:r>
            <a:br>
              <a:rPr lang="pl-PL" sz="2800" cap="none" dirty="0" smtClean="0"/>
            </a:br>
            <a:endParaRPr lang="pl-PL" altLang="pl-PL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6"/>
          <p:cNvSpPr>
            <a:spLocks noGrp="1" noRot="1" noChangeArrowheads="1"/>
          </p:cNvSpPr>
          <p:nvPr>
            <p:ph sz="half" idx="1"/>
          </p:nvPr>
        </p:nvSpPr>
        <p:spPr>
          <a:xfrm>
            <a:off x="3714744" y="1676400"/>
            <a:ext cx="5249869" cy="44227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Jakie są moje możliwości?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Jakie są moje uzdolnienia?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Czym się szczególnie interesuję?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Czy znam swoje predyspozycje?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Moje mocne i słabe strony w samodzielnym uczeniu się?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Jakie są moje oczekiwania odnośnie własnej kariery zawodowej?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Jakie są oczekiwania rodziców odnośnie mojej kariery zawodowej?</a:t>
            </a:r>
          </a:p>
          <a:p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..........? </a:t>
            </a:r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700213"/>
            <a:ext cx="3541712" cy="4422775"/>
          </a:xfrm>
          <a:prstGeom prst="rect">
            <a:avLst/>
          </a:prstGeom>
          <a:noFill/>
          <a:ln>
            <a:solidFill>
              <a:srgbClr val="000080"/>
            </a:solidFill>
          </a:ln>
        </p:spPr>
      </p:pic>
      <p:sp>
        <p:nvSpPr>
          <p:cNvPr id="5222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685332" y="618519"/>
            <a:ext cx="7773338" cy="5959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l-PL" altLang="pl-PL" sz="4000" b="1" i="1" cap="none" dirty="0" smtClean="0">
                <a:solidFill>
                  <a:srgbClr val="FF0000"/>
                </a:solidFill>
                <a:latin typeface="Times New Roman" pitchFamily="18" charset="0"/>
              </a:rPr>
              <a:t>Moja kariera </a:t>
            </a:r>
            <a:endParaRPr lang="pl-PL" sz="4000" b="1" i="1" cap="none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/>
          <p:cNvSpPr>
            <a:spLocks noGrp="1" noRot="1" noChangeArrowheads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pl-PL" sz="800" smtClean="0">
              <a:effectLst/>
            </a:endParaRPr>
          </a:p>
        </p:txBody>
      </p:sp>
      <p:sp>
        <p:nvSpPr>
          <p:cNvPr id="8196" name="Rectangle 6"/>
          <p:cNvSpPr>
            <a:spLocks noGrp="1" noRot="1" noChangeArrowheads="1"/>
          </p:cNvSpPr>
          <p:nvPr>
            <p:ph sz="half" idx="2"/>
          </p:nvPr>
        </p:nvSpPr>
        <p:spPr>
          <a:xfrm>
            <a:off x="4143372" y="1676400"/>
            <a:ext cx="5000628" cy="442277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   Jakość twojego życia 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latin typeface="Times New Roman" pitchFamily="18" charset="0"/>
              </a:rPr>
              <a:t>z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ależna jest od poziomu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b="1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Twoich kompetencji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,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latin typeface="Times New Roman" pitchFamily="18" charset="0"/>
              </a:rPr>
              <a:t>b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ez względu na to, na jakim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latin typeface="Times New Roman" pitchFamily="18" charset="0"/>
              </a:rPr>
              <a:t>po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lu działasz.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                               Vince  </a:t>
            </a:r>
            <a:r>
              <a:rPr lang="pl-PL" sz="1800" i="1" dirty="0" smtClean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ombardi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pl-PL" sz="1800" i="1" cap="none" dirty="0" smtClean="0">
              <a:solidFill>
                <a:schemeClr val="bg1"/>
              </a:solidFill>
              <a:effectLst/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Niezależnie jakie masz oceny szkolne, ważne czy potrafisz  myśleć i zaplanować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b="1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Swoją karierę zawodową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i="1" cap="none" dirty="0" smtClean="0">
                <a:solidFill>
                  <a:schemeClr val="bg1"/>
                </a:solidFill>
                <a:latin typeface="Times New Roman" pitchFamily="18" charset="0"/>
              </a:rPr>
              <a:t>o</a:t>
            </a:r>
            <a:r>
              <a:rPr lang="pl-PL" sz="1800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raz podjąć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pl-PL" sz="1800" b="1" i="1" cap="none" dirty="0" smtClean="0">
                <a:solidFill>
                  <a:schemeClr val="bg1"/>
                </a:solidFill>
                <a:latin typeface="Times New Roman" pitchFamily="18" charset="0"/>
              </a:rPr>
              <a:t>w</a:t>
            </a:r>
            <a:r>
              <a:rPr lang="pl-PL" sz="1800" b="1" i="1" cap="none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łaściwą dla Ciebie decyzję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pl-PL" sz="2100" b="1" i="1" dirty="0" smtClean="0">
              <a:solidFill>
                <a:schemeClr val="bg1"/>
              </a:solidFill>
              <a:effectLst/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pl-PL" sz="2100" i="1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                                                       </a:t>
            </a:r>
            <a:r>
              <a:rPr lang="pl-PL" sz="2100" i="1" dirty="0" smtClean="0">
                <a:effectLst/>
                <a:latin typeface="Times New Roman" pitchFamily="18" charset="0"/>
              </a:rPr>
              <a:t>                                         </a:t>
            </a:r>
          </a:p>
        </p:txBody>
      </p:sp>
      <p:sp>
        <p:nvSpPr>
          <p:cNvPr id="747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685332" y="428605"/>
            <a:ext cx="7773338" cy="928694"/>
          </a:xfrm>
        </p:spPr>
        <p:txBody>
          <a:bodyPr/>
          <a:lstStyle/>
          <a:p>
            <a:pPr>
              <a:defRPr/>
            </a:pPr>
            <a:r>
              <a:rPr lang="pl-PL" altLang="pl-PL" b="1" i="1" cap="none" dirty="0" smtClean="0">
                <a:solidFill>
                  <a:srgbClr val="FF0000"/>
                </a:solidFill>
                <a:latin typeface="Times New Roman" pitchFamily="18" charset="0"/>
              </a:rPr>
              <a:t>Moja decyzja o karierze</a:t>
            </a:r>
            <a:endParaRPr lang="pl-PL" b="1" i="1" cap="none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8197" name="Picture 8" descr="th?id=H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700213"/>
            <a:ext cx="4105275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ymbol zastępczy zawartości 4"/>
          <p:cNvPicPr/>
          <p:nvPr/>
        </p:nvPicPr>
        <p:blipFill>
          <a:blip r:embed="rId3"/>
          <a:stretch/>
        </p:blipFill>
        <p:spPr>
          <a:xfrm>
            <a:off x="214282" y="1643050"/>
            <a:ext cx="4214842" cy="450059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4348" y="1500174"/>
            <a:ext cx="7773338" cy="200026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l-PL" dirty="0" smtClean="0">
                <a:sym typeface="Wingdings" pitchFamily="2" charset="2"/>
              </a:rPr>
              <a:t/>
            </a:r>
            <a:br>
              <a:rPr lang="pl-PL" dirty="0" smtClean="0">
                <a:sym typeface="Wingdings" pitchFamily="2" charset="2"/>
              </a:rPr>
            </a:br>
            <a:r>
              <a:rPr lang="pl-PL" altLang="pl-PL" sz="3100" b="1" i="1" dirty="0" smtClean="0">
                <a:latin typeface="Times New Roman" pitchFamily="18" charset="0"/>
              </a:rPr>
              <a:t> </a:t>
            </a:r>
            <a:r>
              <a:rPr lang="pl-PL" altLang="pl-PL" sz="3100" b="1" i="1" dirty="0" smtClean="0">
                <a:solidFill>
                  <a:schemeClr val="tx1"/>
                </a:solidFill>
              </a:rPr>
              <a:t>Sukces </a:t>
            </a:r>
            <a:r>
              <a:rPr lang="pl-PL" altLang="pl-PL" b="1" i="1" dirty="0" smtClean="0">
                <a:solidFill>
                  <a:schemeClr val="tx1"/>
                </a:solidFill>
              </a:rPr>
              <a:t/>
            </a:r>
            <a:br>
              <a:rPr lang="pl-PL" altLang="pl-PL" b="1" i="1" dirty="0" smtClean="0">
                <a:solidFill>
                  <a:schemeClr val="tx1"/>
                </a:solidFill>
              </a:rPr>
            </a:br>
            <a:r>
              <a:rPr lang="pl-PL" altLang="pl-PL" sz="2200" i="1" dirty="0" smtClean="0">
                <a:solidFill>
                  <a:schemeClr val="tx1"/>
                </a:solidFill>
              </a:rPr>
              <a:t>polega na tym, że zdobywa się to, </a:t>
            </a:r>
            <a:r>
              <a:rPr lang="pl-PL" altLang="pl-PL" sz="3100" i="1" dirty="0" smtClean="0">
                <a:solidFill>
                  <a:schemeClr val="tx1"/>
                </a:solidFill>
              </a:rPr>
              <a:t>co się chciało</a:t>
            </a:r>
            <a:r>
              <a:rPr lang="pl-PL" altLang="pl-PL" sz="2200" i="1" dirty="0" smtClean="0">
                <a:solidFill>
                  <a:schemeClr val="tx1"/>
                </a:solidFill>
              </a:rPr>
              <a:t>. </a:t>
            </a:r>
            <a:br>
              <a:rPr lang="pl-PL" altLang="pl-PL" sz="2200" i="1" dirty="0" smtClean="0">
                <a:solidFill>
                  <a:schemeClr val="tx1"/>
                </a:solidFill>
              </a:rPr>
            </a:br>
            <a:r>
              <a:rPr lang="pl-PL" altLang="pl-PL" sz="3100" b="1" i="1" dirty="0" smtClean="0">
                <a:solidFill>
                  <a:schemeClr val="tx1"/>
                </a:solidFill>
              </a:rPr>
              <a:t>Szczęście </a:t>
            </a:r>
            <a:r>
              <a:rPr lang="pl-PL" altLang="pl-PL" sz="2200" b="1" i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pl-PL" altLang="pl-PL" sz="22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pl-PL" altLang="pl-PL" sz="2200" i="1" dirty="0" smtClean="0">
                <a:solidFill>
                  <a:schemeClr val="tx1"/>
                </a:solidFill>
              </a:rPr>
              <a:t>polega na tym, że podoba się to, co </a:t>
            </a:r>
            <a:r>
              <a:rPr lang="pl-PL" altLang="pl-PL" sz="2700" i="1" dirty="0" smtClean="0">
                <a:solidFill>
                  <a:schemeClr val="tx1"/>
                </a:solidFill>
              </a:rPr>
              <a:t>się ma</a:t>
            </a:r>
            <a:r>
              <a:rPr lang="pl-PL" altLang="pl-PL" i="1" dirty="0" smtClean="0">
                <a:solidFill>
                  <a:schemeClr val="tx1"/>
                </a:solidFill>
              </a:rPr>
              <a:t>.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643570" y="5829656"/>
            <a:ext cx="2786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Dziękujemy za uwagę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8641080" y="5929330"/>
            <a:ext cx="45719" cy="77961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463</TotalTime>
  <Words>1616</Words>
  <Application>Microsoft Office PowerPoint</Application>
  <PresentationFormat>Pokaz na ekranie (4:3)</PresentationFormat>
  <Paragraphs>297</Paragraphs>
  <Slides>38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39" baseType="lpstr">
      <vt:lpstr>Hol</vt:lpstr>
      <vt:lpstr>   KOMPETENCJE KLUCZOWE  </vt:lpstr>
      <vt:lpstr>Co to są kompetencje kluczowe? </vt:lpstr>
      <vt:lpstr>Kompetencje  kluczowe </vt:lpstr>
      <vt:lpstr> Kompetencje w szkole kształtujemy nie poprzez to czego uczymy,  ale jak uczymy.   </vt:lpstr>
      <vt:lpstr>  Dlaczego kształcenie kompetencji kluczowych jest ważne? </vt:lpstr>
      <vt:lpstr>Slajd 6</vt:lpstr>
      <vt:lpstr>Kompetencje kluczowe</vt:lpstr>
      <vt:lpstr>1  Porozumiewanie się w języku ojczystym</vt:lpstr>
      <vt:lpstr>1  Porozumiewanie się w języku ojczystym</vt:lpstr>
      <vt:lpstr>2 Porozumiewanie się w językach obcych</vt:lpstr>
      <vt:lpstr>2 Porozumiewanie się w językach obcych</vt:lpstr>
      <vt:lpstr>2 Porozumiewanie się w językach obcych</vt:lpstr>
      <vt:lpstr>3  Kompetencje matematyczne i podstawowe kompetencje  naukowo-techniczne </vt:lpstr>
      <vt:lpstr>3  Kompetencje matematyczne i podstawowe kompetencje naukowo-techniczne </vt:lpstr>
      <vt:lpstr>3  Kompetencje matematyczne i podstawowe kompetencje naukowo-techniczne </vt:lpstr>
      <vt:lpstr>4  Kompetencje informatyczne</vt:lpstr>
      <vt:lpstr>4  Kompetencje informatyczne</vt:lpstr>
      <vt:lpstr>4  Kompetencje informatyczne</vt:lpstr>
      <vt:lpstr>5 Umiejętność uczenia się</vt:lpstr>
      <vt:lpstr>5 Umiejętność uczenia się</vt:lpstr>
      <vt:lpstr>5 Umiejętności uczenia się</vt:lpstr>
      <vt:lpstr>6  Kompetencje społeczne i obywatelskie</vt:lpstr>
      <vt:lpstr> 6  Kompetencje społeczne i obywatelskie </vt:lpstr>
      <vt:lpstr>7 Kompetencje w zakresie przedsiębiorczości </vt:lpstr>
      <vt:lpstr>7 Kompetencje w zakresie przedsiębiorczości </vt:lpstr>
      <vt:lpstr>7 Kompetencje w zakresie przedsiębiorczości </vt:lpstr>
      <vt:lpstr>8 Kompetencje w zakresie świadomości  i ekspresji kulturalnej </vt:lpstr>
      <vt:lpstr>8 Kompetencje w zakresie świadomości  i ekspresji kulturalnej </vt:lpstr>
      <vt:lpstr>8 Kompetencje w zakresie świadomości  i ekspresji kulturalnej </vt:lpstr>
      <vt:lpstr>Kompetencje kluczowe  kształtujemy  przez całe życie.   W szkole ważne jest, aby sposób ich kształtowania odpowiadał potrzebom rozwojowym danego etapu.</vt:lpstr>
      <vt:lpstr>Po co kształtować kompetencje kluczowe u uczniów?</vt:lpstr>
      <vt:lpstr>Umiejętności</vt:lpstr>
      <vt:lpstr>Treści przedmiotowe i umiejętności kluczowe</vt:lpstr>
      <vt:lpstr>Przykładowe czynniki  wpływające na wyniki w nauce</vt:lpstr>
      <vt:lpstr> Jakich umiejętności będzie potrzebował pracownik przyszłości? </vt:lpstr>
      <vt:lpstr>Moja kariera </vt:lpstr>
      <vt:lpstr>Moja decyzja o karierze</vt:lpstr>
      <vt:lpstr>  Sukces  polega na tym, że zdobywa się to, co się chciało.  Szczęście  polega na tym, że podoba się to, co się ma.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Rozwijanie  umiejętności kluczowych myślenia i uczenia się</dc:title>
  <dc:creator>Acer</dc:creator>
  <cp:lastModifiedBy>Tofik</cp:lastModifiedBy>
  <cp:revision>59</cp:revision>
  <dcterms:created xsi:type="dcterms:W3CDTF">2017-12-02T16:45:12Z</dcterms:created>
  <dcterms:modified xsi:type="dcterms:W3CDTF">2019-10-16T20:23:19Z</dcterms:modified>
</cp:coreProperties>
</file>